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0" r:id="rId2"/>
    <p:sldMasterId id="2147483672" r:id="rId3"/>
    <p:sldMasterId id="2147483684" r:id="rId4"/>
    <p:sldMasterId id="2147483708" r:id="rId5"/>
    <p:sldMasterId id="2147483720" r:id="rId6"/>
  </p:sldMasterIdLst>
  <p:notesMasterIdLst>
    <p:notesMasterId r:id="rId45"/>
  </p:notesMasterIdLst>
  <p:handoutMasterIdLst>
    <p:handoutMasterId r:id="rId46"/>
  </p:handoutMasterIdLst>
  <p:sldIdLst>
    <p:sldId id="275" r:id="rId7"/>
    <p:sldId id="882" r:id="rId8"/>
    <p:sldId id="776" r:id="rId9"/>
    <p:sldId id="825" r:id="rId10"/>
    <p:sldId id="869" r:id="rId11"/>
    <p:sldId id="870" r:id="rId12"/>
    <p:sldId id="900" r:id="rId13"/>
    <p:sldId id="866" r:id="rId14"/>
    <p:sldId id="862" r:id="rId15"/>
    <p:sldId id="863" r:id="rId16"/>
    <p:sldId id="864" r:id="rId17"/>
    <p:sldId id="867" r:id="rId18"/>
    <p:sldId id="778" r:id="rId19"/>
    <p:sldId id="777" r:id="rId20"/>
    <p:sldId id="852" r:id="rId21"/>
    <p:sldId id="854" r:id="rId22"/>
    <p:sldId id="855" r:id="rId23"/>
    <p:sldId id="856" r:id="rId24"/>
    <p:sldId id="858" r:id="rId25"/>
    <p:sldId id="859" r:id="rId26"/>
    <p:sldId id="785" r:id="rId27"/>
    <p:sldId id="871" r:id="rId28"/>
    <p:sldId id="892" r:id="rId29"/>
    <p:sldId id="872" r:id="rId30"/>
    <p:sldId id="873" r:id="rId31"/>
    <p:sldId id="835" r:id="rId32"/>
    <p:sldId id="895" r:id="rId33"/>
    <p:sldId id="893" r:id="rId34"/>
    <p:sldId id="841" r:id="rId35"/>
    <p:sldId id="876" r:id="rId36"/>
    <p:sldId id="877" r:id="rId37"/>
    <p:sldId id="883" r:id="rId38"/>
    <p:sldId id="884" r:id="rId39"/>
    <p:sldId id="896" r:id="rId40"/>
    <p:sldId id="897" r:id="rId41"/>
    <p:sldId id="886" r:id="rId42"/>
    <p:sldId id="899" r:id="rId43"/>
    <p:sldId id="889" r:id="rId44"/>
  </p:sldIdLst>
  <p:sldSz cx="9144000" cy="6858000" type="screen4x3"/>
  <p:notesSz cx="7099300" cy="10234613"/>
  <p:embeddedFontLst>
    <p:embeddedFont>
      <p:font typeface="Yoon 윤고딕 520_TT" panose="020B0600000101010101" charset="-127"/>
      <p:regular r:id="rId47"/>
    </p:embeddedFont>
    <p:embeddedFont>
      <p:font typeface="Trebuchet MS" panose="020B0603020202020204" pitchFamily="34" charset="0"/>
      <p:regular r:id="rId48"/>
      <p:bold r:id="rId49"/>
      <p:italic r:id="rId50"/>
      <p:boldItalic r:id="rId51"/>
    </p:embeddedFont>
    <p:embeddedFont>
      <p:font typeface="Garamond" panose="02020404030301010803" pitchFamily="18" charset="0"/>
      <p:regular r:id="rId52"/>
      <p:bold r:id="rId53"/>
      <p:italic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2281E"/>
    <a:srgbClr val="272123"/>
    <a:srgbClr val="FDA800"/>
    <a:srgbClr val="FFDE75"/>
    <a:srgbClr val="7AB53D"/>
    <a:srgbClr val="AF9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0" autoAdjust="0"/>
    <p:restoredTop sz="87793" autoAdjust="0"/>
  </p:normalViewPr>
  <p:slideViewPr>
    <p:cSldViewPr>
      <p:cViewPr varScale="1">
        <p:scale>
          <a:sx n="116" d="100"/>
          <a:sy n="116" d="100"/>
        </p:scale>
        <p:origin x="143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9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2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08831-971B-4A7E-A5F5-9D9D6A7C1404}" type="datetimeFigureOut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5F781-ACFD-4901-9934-809BDE19B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473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17E4CB9-C44E-4E2C-A43E-E5157AF75028}" type="datetimeFigureOut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514A9A-796D-4953-ADCB-C062772838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42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71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07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3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93EE-5CC4-4BBD-9AE6-C4E44F00D6B2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77B9A-A5F9-4771-BF47-6954B3579F14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E6BB-66C1-4C0E-A736-D1EE0EFA3162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404D-5A25-4E09-9A24-DFFA7100724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603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ECFC-7B8A-4050-A772-9AEF569E2B8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947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6725-AC28-4F9A-865A-8C9486D940A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6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EB8D-DF64-45D7-8F91-DF3736217F2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80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2698-883B-4CF1-8E4E-6D9F0BD3A3E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58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6B03-C9E5-44D8-A610-EE61FAFDD5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0B64-8764-4C7F-8374-815FF61F4A4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804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003F-283A-4DD4-9E25-68F5A6E1A36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04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47F-F075-4692-8BC4-D11E7D15A24B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4D97-FFE3-4163-9A7A-BA17657758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6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DBE8-D524-4788-A457-862A3835C23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16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4199-BB1A-4E6F-AEE9-2E79E7D38A9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91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34B54-0C8F-4AD2-96A5-F3C8AB8963C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540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3313-E729-4A2E-9689-7EFCCE5A096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454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7B6B-3D3A-4AB1-8180-366569531D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53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7E51-27C2-45BA-B626-80E22F6148D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30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D0266-1183-4714-B639-F34DDC49B42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15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DF81-DDEA-44AD-A824-F53D5D6692D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693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126AC-5F78-454A-9B25-F759C071F0C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412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D47BA-7C1C-4293-940F-E7A0569435B9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313E8-818D-4567-B9B7-6D5B45C1E9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11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A0C9-0E9A-45FD-A392-6E7B693F2D9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62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9403-6669-44AE-B5F4-799FE65A532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64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25788-C95D-45B0-947D-97B1CDF2594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970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C9661-3FE7-41E8-9F4C-E6F72F0EFF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5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7A57-6577-4D4F-BCE9-23E71289451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988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AF34-9F0C-462C-A32C-1897F10F40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7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AB4F-B0F0-4C01-A246-BB9B5BBC3E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233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C84A-2E2C-477D-A763-28579D1F85E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807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C8595-5400-4C71-A28E-A0F53C00347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75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66E0-0859-4420-A931-A7BB1922505E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A73D-36F3-4E89-A85E-226673B8A40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11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E06F-B968-499B-A8BA-EE3522A733E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1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2E2C-9724-4301-815F-06AEC7BCA1D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364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C640-76BB-449B-A603-16CCC25BB2F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60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9FC3-3B0E-4C2E-8B74-9A0669FC58C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91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46B4-F97F-4EC8-85E8-88B5002D054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703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B369F-89A0-48F5-B209-48780191EA3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47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D56A-091C-4B53-9EEF-5F8C7FEE0E8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56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D8377-F68B-4185-A664-C79C59CF01B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02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D87F7-7CF5-4E89-B851-5F45FF04FB4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440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C329-777F-44E8-ADE5-8DDC10790228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8DF4-4896-439C-B766-A3A83CFC1E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610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E0CD-75B2-4FAC-B256-5CDC610DECC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6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2536-6CF0-49FE-8493-B49EA4D6AB9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5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1CB3-560D-41FD-AC37-1F3318AC335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03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7D68-CA4B-49A9-AEB5-827082F375A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53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4F784-FEB1-40E2-A786-31D1D0921B4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6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F616-2559-4DAD-9DC5-E13721EB51F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5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E224-65CA-46B8-B998-3379A8A2DB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2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5B6A-08E7-44AD-8AB1-A3953C2A35D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236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3C98-02DC-4DAA-B520-F411FCD12CB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41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16F0-46CF-4AA0-A640-1E628C306EC8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BC8E-0E79-46E4-ABE4-005E42D2690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17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8AF1-D078-4666-8557-B58BC9BEB0B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6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69E2-6D36-4CCD-93DB-9B8DDBB48B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0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5E42-E95D-4C94-8BBA-4C2322359C9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170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D37-3FC9-45CD-8BE4-ADB01CAA4C4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8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279E-4B2B-4B9E-BA1C-0853F6ACD4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440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17F1-562E-4F26-87DE-2B4667CE4D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63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965A-A113-4106-BABD-75CCEB85BE83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0AE07-913E-4EB3-9D61-73E66753CD8D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3093-55B6-4CE6-8712-232674E3A519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A57EC-B4CD-4428-A307-AE11AD6B158A}" type="datetime1">
              <a:rPr lang="ko-KR" altLang="en-US" smtClean="0"/>
              <a:pPr/>
              <a:t>2017-06-02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7EC2A-C04A-44F7-AEE7-D49E882D806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6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C375C-78DD-4E4A-9342-6AF30C029BE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0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7BD94-F6BF-4A92-A614-9CA43F09AE9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58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D5325-26CA-4B2F-8AB7-CFD5DF84665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11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3D91E-36D4-4160-BE9B-AAF648683BD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 107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1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izwiki.net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wiznetacademy.com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kei@wiznet.io" TargetMode="External"/><Relationship Id="rId9" Type="http://schemas.openxmlformats.org/officeDocument/2006/relationships/hyperlink" Target="http://wiznetian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rduino.cc/en/Main/ArduinoBoardU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blog.naver.com/opusk/22098446923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naver.com/opusk/220984059700" TargetMode="External"/><Relationship Id="rId5" Type="http://schemas.openxmlformats.org/officeDocument/2006/relationships/hyperlink" Target="http://openmaker.tistory.com/20" TargetMode="External"/><Relationship Id="rId4" Type="http://schemas.openxmlformats.org/officeDocument/2006/relationships/hyperlink" Target="https://www.arduino.cc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rduino.cc/" TargetMode="Externa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://wiznetacademy.com/wp/wp-content/uploads/2016/07/Lecture_Note_Arduino_Ethernet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christiaancolen/20607150556" TargetMode="Externa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naver.com/roboholic84/22095888047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afe.naver.com/openrt/16238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12" Type="http://schemas.openxmlformats.org/officeDocument/2006/relationships/image" Target="../media/image13.jpeg"/><Relationship Id="rId2" Type="http://schemas.openxmlformats.org/officeDocument/2006/relationships/hyperlink" Target="http://cafe.naver.com/openmaker/20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://cafe.naver.com/openmaker" TargetMode="External"/><Relationship Id="rId5" Type="http://schemas.openxmlformats.org/officeDocument/2006/relationships/image" Target="../media/image9.jpeg"/><Relationship Id="rId10" Type="http://schemas.openxmlformats.org/officeDocument/2006/relationships/image" Target="../media/image12.jpeg"/><Relationship Id="rId4" Type="http://schemas.openxmlformats.org/officeDocument/2006/relationships/hyperlink" Target="http://cafe.naver.com/openrt/15210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jpeg"/><Relationship Id="rId4" Type="http://schemas.openxmlformats.org/officeDocument/2006/relationships/hyperlink" Target="https://commons.wikimedia.org/wiki/File:Cruise_Ships_Visit_Port_of_San_Diego_005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8" y="3075057"/>
            <a:ext cx="806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n-ea"/>
              </a:rPr>
              <a:t>아두이노</a:t>
            </a:r>
            <a:r>
              <a:rPr lang="en-US" altLang="ko-KR" sz="3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en-US" altLang="ko-KR" sz="36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n-ea"/>
              </a:rPr>
              <a:t>Arduino</a:t>
            </a:r>
            <a:r>
              <a:rPr lang="en-US" altLang="ko-KR" sz="3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3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시작하기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WIZnet Academy</a:t>
            </a:r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236248" y="2551838"/>
            <a:ext cx="2440208" cy="437173"/>
            <a:chOff x="6236248" y="2551838"/>
            <a:chExt cx="2440208" cy="437173"/>
          </a:xfrm>
        </p:grpSpPr>
        <p:sp>
          <p:nvSpPr>
            <p:cNvPr id="6" name="TextBox 5"/>
            <p:cNvSpPr txBox="1"/>
            <p:nvPr/>
          </p:nvSpPr>
          <p:spPr>
            <a:xfrm>
              <a:off x="6236248" y="2727401"/>
              <a:ext cx="24402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                               Academy 2017   </a:t>
              </a:r>
            </a:p>
          </p:txBody>
        </p:sp>
        <p:pic>
          <p:nvPicPr>
            <p:cNvPr id="41986" name="Picture 2" descr="Device Server, WiFi, Ethernet |  WIZnet Co., Ltd.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89394" y="2551838"/>
              <a:ext cx="1143000" cy="381001"/>
            </a:xfrm>
            <a:prstGeom prst="rect">
              <a:avLst/>
            </a:prstGeom>
            <a:noFill/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87" y="279493"/>
            <a:ext cx="1532076" cy="17037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8224" y="564355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Matthew, Becky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14122" y="6012890"/>
            <a:ext cx="22943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+mn-ea"/>
              </a:rPr>
              <a:t>matthew@wiznet.io</a:t>
            </a:r>
            <a:endParaRPr lang="en-US" altLang="ko-KR" sz="11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+mn-ea"/>
              <a:hlinkClick r:id="rId4"/>
            </a:endParaRPr>
          </a:p>
          <a:p>
            <a:pPr algn="r"/>
            <a:r>
              <a:rPr lang="en-US" altLang="ko-KR" sz="11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+mn-ea"/>
              </a:rPr>
              <a:t>becky@wiznet.io</a:t>
            </a:r>
            <a:endParaRPr lang="en-US" altLang="ko-KR" sz="11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+mn-ea"/>
            </a:endParaRPr>
          </a:p>
        </p:txBody>
      </p:sp>
      <p:pic>
        <p:nvPicPr>
          <p:cNvPr id="19" name="Picture 6" descr="http://files.softicons.com/download/system-icons/windows-8-metro-invert-icons-by-dakirby309/png/256x256/Other/Ma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663" y="6061871"/>
            <a:ext cx="166462" cy="1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simpleicon.com/wp-content/uploads/link-2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1" y="5697185"/>
            <a:ext cx="488660" cy="48866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" name="TextBox 2"/>
          <p:cNvSpPr txBox="1"/>
          <p:nvPr/>
        </p:nvSpPr>
        <p:spPr>
          <a:xfrm>
            <a:off x="1232211" y="5363924"/>
            <a:ext cx="15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WIZnet page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4948" y="5661248"/>
            <a:ext cx="23960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  <a:hlinkClick r:id="rId7"/>
              </a:rPr>
              <a:t>http://wiznetacademy.com</a:t>
            </a:r>
            <a:r>
              <a:rPr lang="en-US" altLang="ko-KR" sz="1400" dirty="0" smtClean="0">
                <a:latin typeface="+mn-ea"/>
                <a:hlinkClick r:id="rId7"/>
              </a:rPr>
              <a:t>/</a:t>
            </a:r>
            <a:endParaRPr lang="en-US" altLang="ko-KR" sz="1400" dirty="0" smtClean="0">
              <a:latin typeface="+mn-ea"/>
              <a:hlinkClick r:id="rId8"/>
            </a:endParaRPr>
          </a:p>
          <a:p>
            <a:r>
              <a:rPr lang="en-US" altLang="ko-KR" sz="1400" dirty="0" smtClean="0">
                <a:latin typeface="+mn-ea"/>
                <a:hlinkClick r:id="rId8"/>
              </a:rPr>
              <a:t>http://wiznet.io</a:t>
            </a:r>
            <a:r>
              <a:rPr lang="en-US" altLang="ko-KR" sz="1400" dirty="0">
                <a:latin typeface="+mn-ea"/>
                <a:hlinkClick r:id="rId8"/>
              </a:rPr>
              <a:t>/</a:t>
            </a:r>
          </a:p>
          <a:p>
            <a:r>
              <a:rPr lang="en-US" altLang="ko-KR" sz="1400" dirty="0" smtClean="0">
                <a:latin typeface="+mn-ea"/>
                <a:hlinkClick r:id="rId8"/>
              </a:rPr>
              <a:t>http</a:t>
            </a:r>
            <a:r>
              <a:rPr lang="en-US" altLang="ko-KR" sz="1400" dirty="0">
                <a:latin typeface="+mn-ea"/>
                <a:hlinkClick r:id="rId8"/>
              </a:rPr>
              <a:t>://</a:t>
            </a:r>
            <a:r>
              <a:rPr lang="en-US" altLang="ko-KR" sz="1400" dirty="0" smtClean="0">
                <a:latin typeface="+mn-ea"/>
                <a:hlinkClick r:id="rId8"/>
              </a:rPr>
              <a:t>wizwiki.net</a:t>
            </a:r>
            <a:endParaRPr lang="en-US" altLang="ko-KR" sz="1400" dirty="0" smtClean="0">
              <a:latin typeface="+mn-ea"/>
              <a:hlinkClick r:id="rId7"/>
            </a:endParaRPr>
          </a:p>
          <a:p>
            <a:r>
              <a:rPr lang="en-US" altLang="ko-KR" sz="1400" dirty="0" smtClean="0">
                <a:latin typeface="+mn-ea"/>
                <a:hlinkClick r:id="rId9"/>
              </a:rPr>
              <a:t>http</a:t>
            </a:r>
            <a:r>
              <a:rPr lang="en-US" altLang="ko-KR" sz="1400" dirty="0">
                <a:latin typeface="+mn-ea"/>
                <a:hlinkClick r:id="rId9"/>
              </a:rPr>
              <a:t>://wiznetian.com</a:t>
            </a:r>
            <a:r>
              <a:rPr lang="en-US" altLang="ko-KR" sz="1400" dirty="0" smtClean="0">
                <a:latin typeface="+mn-ea"/>
                <a:hlinkClick r:id="rId9"/>
              </a:rPr>
              <a:t>/</a:t>
            </a:r>
            <a:endParaRPr lang="en-US" altLang="ko-KR" sz="1400" dirty="0" smtClean="0">
              <a:latin typeface="+mn-ea"/>
            </a:endParaRPr>
          </a:p>
          <a:p>
            <a:endParaRPr lang="en-US" altLang="ko-KR" sz="1400" dirty="0" smtClean="0">
              <a:latin typeface="+mn-ea"/>
            </a:endParaRPr>
          </a:p>
          <a:p>
            <a:endParaRPr lang="en-US" altLang="ko-KR" sz="1400" dirty="0" smtClean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  <p:pic>
        <p:nvPicPr>
          <p:cNvPr id="16" name="Picture 6" descr="http://files.softicons.com/download/system-icons/windows-8-metro-invert-icons-by-dakirby309/png/256x256/Other/Ma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20" y="6215760"/>
            <a:ext cx="166462" cy="1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5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실습 소개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구성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(cont’d)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2015936"/>
            <a:chOff x="1259632" y="4462944"/>
            <a:chExt cx="6264696" cy="2015936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WizArduino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 ETH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ATSAMD21G18 MCU with a 32-bit ARM® Cortex™-M0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+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Compatible with </a:t>
              </a:r>
              <a:r>
                <a:rPr lang="en-US" altLang="ko-KR" sz="14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Arduino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4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Board </a:t>
              </a:r>
              <a:r>
                <a:rPr lang="en-US" altLang="ko-KR" sz="14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</a:t>
              </a:r>
              <a:r>
                <a:rPr lang="en-US" altLang="ko-KR" sz="14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  <a:hlinkClick r:id="rId2"/>
                </a:rPr>
                <a:t>https://www.arduino.cc/en/Main/ArduinoBoardUno</a:t>
              </a:r>
              <a:r>
                <a:rPr lang="en-US" altLang="ko-KR" sz="14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)</a:t>
              </a:r>
              <a:endPara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Up to 48MHz Clock Speed, 256KB Flash Memory, 32K SRAM</a:t>
              </a:r>
              <a:endPara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W5500 TCP/IP Embedded Ethernet 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Controller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163550"/>
            <a:ext cx="4133399" cy="3291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41" y="3140968"/>
            <a:ext cx="4133399" cy="32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058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d3.alicdn.com/imgextra/i3/33841454/TB2IAiCaFXXXXXIXpXXXXXXXXXX_!!3384145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4504" r="13123" b="13811"/>
          <a:stretch/>
        </p:blipFill>
        <p:spPr bwMode="auto">
          <a:xfrm>
            <a:off x="1815711" y="2453988"/>
            <a:ext cx="6088642" cy="441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실습 소개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구성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(cont’d)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Top View: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Easy Module Shield V1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839944" y="3869179"/>
            <a:ext cx="2252233" cy="1872208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531429" y="3581147"/>
            <a:ext cx="1059403" cy="945840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0058" y="5558126"/>
            <a:ext cx="16097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DHT11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Temperature /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Humidity Sensor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(Digital)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11732" y="3662088"/>
            <a:ext cx="12522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CDS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Sensor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(Analog)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098" name="Picture 2" descr="https://camo.githubusercontent.com/59d77436cec1feebad798c7b1cf83d323143cc0e/687474703a2f2f6c6561726e696e672e67726f626f74726f6e6963732e636f6d2f696d616765732f5475746f7269616c732f44485431315f50696e732e706e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5" y="4885085"/>
            <a:ext cx="924160" cy="6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www.kocoafab.cc/data/15012104260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5" r="68733" b="20530"/>
          <a:stretch/>
        </p:blipFill>
        <p:spPr bwMode="auto">
          <a:xfrm rot="17652062">
            <a:off x="7598839" y="4712172"/>
            <a:ext cx="1163823" cy="8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0"/>
          <p:cNvSpPr/>
          <p:nvPr/>
        </p:nvSpPr>
        <p:spPr>
          <a:xfrm>
            <a:off x="4137195" y="3116358"/>
            <a:ext cx="1059403" cy="945840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4"/>
          <p:cNvSpPr/>
          <p:nvPr/>
        </p:nvSpPr>
        <p:spPr>
          <a:xfrm>
            <a:off x="2771800" y="2420888"/>
            <a:ext cx="196720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RGB LED</a:t>
            </a:r>
          </a:p>
          <a:p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Emitting Diode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(Digital)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31656" y="2050918"/>
            <a:ext cx="266402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Piezo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 Buzzer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Piezoelectric Buzzer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(Digital)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2" name="타원 20"/>
          <p:cNvSpPr/>
          <p:nvPr/>
        </p:nvSpPr>
        <p:spPr>
          <a:xfrm>
            <a:off x="5372253" y="3221107"/>
            <a:ext cx="1059403" cy="1488203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978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5" grpId="0"/>
      <p:bldP spid="25" grpId="0"/>
      <p:bldP spid="27" grpId="0" animBg="1"/>
      <p:bldP spid="29" grpId="0"/>
      <p:bldP spid="3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2" y="2996952"/>
            <a:ext cx="5328592" cy="2231796"/>
            <a:chOff x="3720990" y="3152001"/>
            <a:chExt cx="1710368" cy="2231796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실습 </a:t>
              </a:r>
              <a:r>
                <a:rPr lang="en-US" altLang="ko-KR" sz="30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#1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개발 환경 구축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Arduino IDE </a:t>
              </a:r>
              <a:r>
                <a:rPr lang="ko-KR" altLang="en-US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설치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하드웨어 연결 및 확인</a:t>
              </a:r>
              <a:endParaRPr lang="ko-KR" altLang="en-US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5165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IDE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설치 및 실행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060848"/>
            <a:ext cx="3392651" cy="44825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619672" y="5662989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메뉴의 기능이</a:t>
            </a:r>
            <a:endParaRPr lang="en-US" altLang="ko-KR" dirty="0" smtClean="0"/>
          </a:p>
          <a:p>
            <a:r>
              <a:rPr lang="ko-KR" altLang="en-US" dirty="0" smtClean="0"/>
              <a:t>궁금하다면 </a:t>
            </a:r>
            <a:r>
              <a:rPr lang="ko-KR" altLang="en-US" dirty="0" smtClean="0">
                <a:hlinkClick r:id="rId4"/>
              </a:rPr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74150" y="2418328"/>
            <a:ext cx="2752857" cy="1723815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다운받은 파일 실행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그대로 설치 진행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설치과정에서 나오는 모든 드라이버 설치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445" y="4380865"/>
            <a:ext cx="1000265" cy="110505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Arduino IDE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설치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174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IDE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설치파일 다운받기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564904"/>
            <a:ext cx="5439501" cy="374175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83500" y="2127538"/>
            <a:ext cx="2649116" cy="338821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https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://www.arduino.cc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/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7" name="TextBox 36">
            <a:hlinkClick r:id="rId5"/>
          </p:cNvPr>
          <p:cNvSpPr txBox="1"/>
          <p:nvPr/>
        </p:nvSpPr>
        <p:spPr>
          <a:xfrm>
            <a:off x="1750432" y="6381328"/>
            <a:ext cx="3829680" cy="277265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r>
              <a:rPr lang="ko-KR" altLang="en-US" sz="1400" dirty="0" smtClean="0">
                <a:latin typeface="+mn-ea"/>
                <a:hlinkClick r:id="rId6"/>
              </a:rPr>
              <a:t>궁금해요</a:t>
            </a:r>
            <a:r>
              <a:rPr lang="en-US" altLang="ko-KR" sz="1400" dirty="0" smtClean="0">
                <a:latin typeface="+mn-ea"/>
                <a:hlinkClick r:id="rId6"/>
              </a:rPr>
              <a:t>! &lt;</a:t>
            </a:r>
            <a:r>
              <a:rPr lang="en-US" altLang="ko-KR" sz="1400" dirty="0" err="1" smtClean="0">
                <a:latin typeface="+mn-ea"/>
                <a:hlinkClick r:id="rId6"/>
              </a:rPr>
              <a:t>Arduino</a:t>
            </a:r>
            <a:r>
              <a:rPr lang="en-US" altLang="ko-KR" sz="1400" dirty="0" smtClean="0">
                <a:latin typeface="+mn-ea"/>
                <a:hlinkClick r:id="rId6"/>
              </a:rPr>
              <a:t> </a:t>
            </a:r>
            <a:r>
              <a:rPr lang="ko-KR" altLang="en-US" sz="1400" dirty="0" smtClean="0">
                <a:latin typeface="+mn-ea"/>
                <a:hlinkClick r:id="rId6"/>
              </a:rPr>
              <a:t>분쟁 및 통합 관련 링크</a:t>
            </a:r>
            <a:r>
              <a:rPr lang="en-US" altLang="ko-KR" sz="1400" dirty="0">
                <a:latin typeface="+mn-ea"/>
                <a:hlinkClick r:id="rId6"/>
              </a:rPr>
              <a:t>&gt;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Arduino IDE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설치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18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Arduino IDE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설치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78630" y="6538912"/>
            <a:ext cx="3050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hlinkClick r:id="rId3"/>
              </a:rPr>
              <a:t>https://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hlinkClick r:id="rId3"/>
              </a:rPr>
              <a:t>www.arduino.cc/en/Main/Software</a:t>
            </a:r>
            <a:endParaRPr lang="en-US" altLang="ko-KR" sz="11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061" y="2064919"/>
            <a:ext cx="5473942" cy="4389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2862262" y="2085974"/>
            <a:ext cx="1581827" cy="1239152"/>
            <a:chOff x="2862262" y="2085974"/>
            <a:chExt cx="1581827" cy="1239152"/>
          </a:xfrm>
        </p:grpSpPr>
        <p:sp>
          <p:nvSpPr>
            <p:cNvPr id="8" name="Rectangle 7"/>
            <p:cNvSpPr/>
            <p:nvPr/>
          </p:nvSpPr>
          <p:spPr>
            <a:xfrm>
              <a:off x="2862262" y="2085974"/>
              <a:ext cx="485601" cy="166689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 3"/>
            <p:cNvSpPr/>
            <p:nvPr/>
          </p:nvSpPr>
          <p:spPr>
            <a:xfrm rot="11958229" flipV="1">
              <a:off x="3248592" y="2253452"/>
              <a:ext cx="1195497" cy="1071674"/>
            </a:xfrm>
            <a:prstGeom prst="swooshArrow">
              <a:avLst>
                <a:gd name="adj1" fmla="val 25000"/>
                <a:gd name="adj2" fmla="val 28911"/>
              </a:avLst>
            </a:prstGeom>
            <a:gradFill>
              <a:gsLst>
                <a:gs pos="100000">
                  <a:srgbClr val="92D050">
                    <a:alpha val="0"/>
                  </a:srgbClr>
                </a:gs>
                <a:gs pos="6000">
                  <a:srgbClr val="92D050">
                    <a:alpha val="82000"/>
                  </a:srgbClr>
                </a:gs>
                <a:gs pos="50000">
                  <a:srgbClr val="92D050"/>
                </a:gs>
                <a:gs pos="50000">
                  <a:srgbClr val="92D050">
                    <a:alpha val="96000"/>
                  </a:srgbClr>
                </a:gs>
                <a:gs pos="100000">
                  <a:srgbClr val="92D050">
                    <a:alpha val="0"/>
                  </a:srgbClr>
                </a:gs>
              </a:gsLst>
              <a:lin ang="9600000" scaled="0"/>
            </a:gra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91758" y="2803475"/>
            <a:ext cx="2517409" cy="1043356"/>
            <a:chOff x="2843808" y="1894567"/>
            <a:chExt cx="2517409" cy="1043356"/>
          </a:xfrm>
        </p:grpSpPr>
        <p:sp>
          <p:nvSpPr>
            <p:cNvPr id="28" name="Rectangle 27"/>
            <p:cNvSpPr/>
            <p:nvPr/>
          </p:nvSpPr>
          <p:spPr>
            <a:xfrm>
              <a:off x="2843808" y="2091466"/>
              <a:ext cx="780492" cy="142876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 3"/>
            <p:cNvSpPr/>
            <p:nvPr/>
          </p:nvSpPr>
          <p:spPr>
            <a:xfrm rot="10535936" flipV="1">
              <a:off x="3690157" y="1894567"/>
              <a:ext cx="1671060" cy="1043356"/>
            </a:xfrm>
            <a:prstGeom prst="swooshArrow">
              <a:avLst>
                <a:gd name="adj1" fmla="val 25000"/>
                <a:gd name="adj2" fmla="val 28911"/>
              </a:avLst>
            </a:prstGeom>
            <a:gradFill>
              <a:gsLst>
                <a:gs pos="100000">
                  <a:srgbClr val="92D050">
                    <a:alpha val="0"/>
                  </a:srgbClr>
                </a:gs>
                <a:gs pos="6000">
                  <a:srgbClr val="92D050">
                    <a:alpha val="82000"/>
                  </a:srgbClr>
                </a:gs>
                <a:gs pos="50000">
                  <a:srgbClr val="92D050"/>
                </a:gs>
                <a:gs pos="50000">
                  <a:srgbClr val="92D050">
                    <a:alpha val="96000"/>
                  </a:srgbClr>
                </a:gs>
                <a:gs pos="100000">
                  <a:srgbClr val="92D050">
                    <a:alpha val="0"/>
                  </a:srgbClr>
                </a:gs>
              </a:gsLst>
              <a:lin ang="9600000" scaled="0"/>
            </a:gra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2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43" name="TextBox 42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Download the Arduino IDE </a:t>
              </a:r>
              <a:r>
                <a:rPr lang="en-US" altLang="ko-KR" sz="14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  <a:hlinkClick r:id="rId5"/>
                </a:rPr>
                <a:t>www.arduino.cc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44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45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9226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18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43" y="1886361"/>
            <a:ext cx="3399978" cy="449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Arduino IDE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설치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25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8" name="TextBox 27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IDE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9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30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86735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연결 및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8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96" y="2579125"/>
            <a:ext cx="6249272" cy="319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Manager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를 이용한 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1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5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9529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14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40" y="2636912"/>
            <a:ext cx="6425984" cy="3603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25"/>
          <p:cNvSpPr/>
          <p:nvPr/>
        </p:nvSpPr>
        <p:spPr>
          <a:xfrm>
            <a:off x="3151574" y="4725144"/>
            <a:ext cx="3416915" cy="76174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관련 드라이버 설치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초기 설치 시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관련 드라이버 설치 팝업 창이 나옵니다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꼭 설치하셔야 정상 동작을 확인 할 수 있습니다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.</a:t>
            </a:r>
          </a:p>
        </p:txBody>
      </p:sp>
      <p:grpSp>
        <p:nvGrpSpPr>
          <p:cNvPr id="18" name="그룹 25"/>
          <p:cNvGrpSpPr/>
          <p:nvPr/>
        </p:nvGrpSpPr>
        <p:grpSpPr>
          <a:xfrm>
            <a:off x="1259632" y="1556792"/>
            <a:ext cx="6840760" cy="861774"/>
            <a:chOff x="1259632" y="4462944"/>
            <a:chExt cx="6264696" cy="861774"/>
          </a:xfrm>
        </p:grpSpPr>
        <p:sp>
          <p:nvSpPr>
            <p:cNvPr id="21" name="TextBox 20"/>
            <p:cNvSpPr txBox="1"/>
            <p:nvPr/>
          </p:nvSpPr>
          <p:spPr>
            <a:xfrm>
              <a:off x="1619672" y="4462944"/>
              <a:ext cx="59046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Manager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를 이용한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Board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</a:t>
              </a:r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cont’d)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M0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입력 후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Arduino SAMD Boards 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Install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진행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5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8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연결 및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64896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26" y="2021268"/>
            <a:ext cx="3265598" cy="4836732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8043900" y="88238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180220" y="2886075"/>
            <a:ext cx="1271588" cy="2635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1" name="Rectangle 25"/>
          <p:cNvSpPr/>
          <p:nvPr/>
        </p:nvSpPr>
        <p:spPr>
          <a:xfrm>
            <a:off x="5379857" y="2496887"/>
            <a:ext cx="2630180" cy="100412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 Board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선택 절차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도구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(Tools) -&gt; Board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Arduino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 M0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선택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Board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가 연결된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COM Port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확인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Rectangle 25"/>
          <p:cNvSpPr/>
          <p:nvPr/>
        </p:nvSpPr>
        <p:spPr>
          <a:xfrm>
            <a:off x="5379857" y="4149080"/>
            <a:ext cx="3231643" cy="176586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Driver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설치에 실패 할 경우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‘</a:t>
            </a: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아두이노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기초 및 </a:t>
            </a: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이더넷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시작하기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’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강의자료의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‘5. Arduino Driver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설치 에러 발생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’ (p.42~)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참조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Link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http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wiznetacademy.com/wp/wp-content/uploads/2016/07/Lecture_Note_Arduino_Ethernet.pdf</a:t>
            </a:r>
            <a:endParaRPr lang="en-US" altLang="ko-KR" sz="11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직사각형 15"/>
          <p:cNvSpPr/>
          <p:nvPr/>
        </p:nvSpPr>
        <p:spPr>
          <a:xfrm>
            <a:off x="3462921" y="6562725"/>
            <a:ext cx="1282700" cy="127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4515" y="1991308"/>
            <a:ext cx="970009" cy="5525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직사각형 15"/>
          <p:cNvSpPr/>
          <p:nvPr/>
        </p:nvSpPr>
        <p:spPr>
          <a:xfrm>
            <a:off x="3824515" y="2406393"/>
            <a:ext cx="972710" cy="1449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4" name=" 3"/>
          <p:cNvSpPr/>
          <p:nvPr/>
        </p:nvSpPr>
        <p:spPr>
          <a:xfrm rot="20669694">
            <a:off x="2691377" y="2478214"/>
            <a:ext cx="1127296" cy="448226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28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연결 및 </a:t>
              </a:r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선택</a:t>
              </a:r>
            </a:p>
          </p:txBody>
        </p:sp>
        <p:grpSp>
          <p:nvGrpSpPr>
            <p:cNvPr id="3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3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6" name="직사각형 35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연결 및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95681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1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5" name="그룹 1"/>
          <p:cNvGrpSpPr/>
          <p:nvPr/>
        </p:nvGrpSpPr>
        <p:grpSpPr>
          <a:xfrm>
            <a:off x="1979712" y="2996952"/>
            <a:ext cx="5328592" cy="931762"/>
            <a:chOff x="3720990" y="3152001"/>
            <a:chExt cx="1710368" cy="931762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아두이노란</a:t>
              </a:r>
              <a:r>
                <a:rPr lang="en-US" altLang="ko-KR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??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아두이노로 무엇을 할 수 있나요</a:t>
              </a:r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?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2384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243085"/>
            <a:ext cx="3744416" cy="44047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26583" y="4495800"/>
            <a:ext cx="1858380" cy="177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1" name="Rectangle 25"/>
          <p:cNvSpPr/>
          <p:nvPr/>
        </p:nvSpPr>
        <p:spPr>
          <a:xfrm>
            <a:off x="5327188" y="2060848"/>
            <a:ext cx="3325088" cy="100412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Board: upload 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상세 메시지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파일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(File) -&gt;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환경설정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(Preferences)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다음 동작 중 자세한 설명 보이기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(Show verbose output during):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업로드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(upload)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에 체크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4" name=" 3"/>
          <p:cNvSpPr/>
          <p:nvPr/>
        </p:nvSpPr>
        <p:spPr>
          <a:xfrm rot="20669694" flipV="1">
            <a:off x="2782388" y="4408836"/>
            <a:ext cx="1547010" cy="1045693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3323426"/>
            <a:ext cx="4127792" cy="3324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직사각형 15"/>
          <p:cNvSpPr/>
          <p:nvPr/>
        </p:nvSpPr>
        <p:spPr>
          <a:xfrm>
            <a:off x="4601223" y="4301533"/>
            <a:ext cx="2146710" cy="186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8" name="직사각형 15"/>
          <p:cNvSpPr/>
          <p:nvPr/>
        </p:nvSpPr>
        <p:spPr>
          <a:xfrm>
            <a:off x="7408333" y="6337055"/>
            <a:ext cx="516467" cy="1439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9" name=" 3"/>
          <p:cNvSpPr/>
          <p:nvPr/>
        </p:nvSpPr>
        <p:spPr>
          <a:xfrm rot="7954745" flipV="1">
            <a:off x="6657517" y="3866839"/>
            <a:ext cx="863012" cy="583348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25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30" name="TextBox 2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IDE: Upload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상세 메시지 출력 설정</a:t>
              </a:r>
            </a:p>
          </p:txBody>
        </p:sp>
        <p:grpSp>
          <p:nvGrpSpPr>
            <p:cNvPr id="3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3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70043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34" grpId="0" animBg="1"/>
      <p:bldP spid="31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8920" y="2127645"/>
            <a:ext cx="3678505" cy="423184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6" name="Rectangle 8"/>
          <p:cNvSpPr/>
          <p:nvPr/>
        </p:nvSpPr>
        <p:spPr>
          <a:xfrm>
            <a:off x="1475656" y="2063750"/>
            <a:ext cx="335152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장치관리자에서 연결 확인 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내 컴퓨터 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속성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]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 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-&gt; [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장치관리자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클릭</a:t>
            </a:r>
            <a:endParaRPr lang="en-US" altLang="ko-KR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2" y="3328983"/>
            <a:ext cx="4179848" cy="3030502"/>
          </a:xfrm>
          <a:prstGeom prst="rect">
            <a:avLst/>
          </a:prstGeom>
        </p:spPr>
      </p:pic>
      <p:sp>
        <p:nvSpPr>
          <p:cNvPr id="25" name="Rectangle 8"/>
          <p:cNvSpPr/>
          <p:nvPr/>
        </p:nvSpPr>
        <p:spPr>
          <a:xfrm>
            <a:off x="4572000" y="6350169"/>
            <a:ext cx="335152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잘 모르겠으면 도움 요청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04248" y="5461266"/>
            <a:ext cx="1835695" cy="28803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27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8" name="TextBox 27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보드 포트 확인</a:t>
              </a:r>
            </a:p>
          </p:txBody>
        </p:sp>
        <p:grpSp>
          <p:nvGrpSpPr>
            <p:cNvPr id="29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30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5" name="직사각형 34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연결 및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27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하드웨어 연결 확인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18" name="Rectangle 8"/>
          <p:cNvSpPr/>
          <p:nvPr/>
        </p:nvSpPr>
        <p:spPr>
          <a:xfrm>
            <a:off x="1420860" y="2262569"/>
            <a:ext cx="335152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예제 열기     </a:t>
            </a:r>
            <a:r>
              <a:rPr lang="ko-KR" altLang="en-US" b="1" dirty="0" smtClean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→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보드 선택</a:t>
            </a:r>
            <a:r>
              <a:rPr lang="en-US" altLang="ko-KR" b="1">
                <a:solidFill>
                  <a:srgbClr val="C00000"/>
                </a:solidFill>
                <a:latin typeface="+mn-ea"/>
              </a:rPr>
              <a:t/>
            </a:r>
            <a:br>
              <a:rPr lang="en-US" altLang="ko-KR" b="1">
                <a:solidFill>
                  <a:srgbClr val="C00000"/>
                </a:solidFill>
                <a:latin typeface="+mn-ea"/>
              </a:rPr>
            </a:br>
            <a:r>
              <a:rPr lang="en-US" altLang="ko-KR" b="1" smtClean="0">
                <a:solidFill>
                  <a:srgbClr val="C00000"/>
                </a:solidFill>
                <a:latin typeface="+mn-ea"/>
              </a:rPr>
              <a:t>Arduino M0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smtClean="0">
                <a:solidFill>
                  <a:srgbClr val="C00000"/>
                </a:solidFill>
                <a:latin typeface="+mn-ea"/>
              </a:rPr>
              <a:t>포트 선택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업로드</a:t>
            </a: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09" y="4437112"/>
            <a:ext cx="566253" cy="5319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5957" y="2044027"/>
            <a:ext cx="4264475" cy="414224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연결 및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00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1" y="2996952"/>
            <a:ext cx="5832649" cy="2231796"/>
            <a:chOff x="3720990" y="3152001"/>
            <a:chExt cx="1872160" cy="2231796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실습 </a:t>
              </a:r>
              <a:r>
                <a:rPr lang="en-US" altLang="ko-KR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#2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8721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예제 사용하기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Blink </a:t>
              </a:r>
              <a:r>
                <a:rPr lang="ko-KR" altLang="en-US" b="1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예제 </a:t>
              </a: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확인</a:t>
              </a:r>
              <a:endParaRPr lang="en-US" altLang="ko-KR" b="1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Blink </a:t>
              </a: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예제 응용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0754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38" y="2276872"/>
            <a:ext cx="5658574" cy="341755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밑그림이 있다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348880"/>
            <a:ext cx="4170484" cy="3709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직사각형 17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#2: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Blink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예제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79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03" y="4509204"/>
            <a:ext cx="3188815" cy="1788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아두이노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함수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04" y="1837233"/>
            <a:ext cx="2956049" cy="2629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8"/>
          <p:cNvSpPr/>
          <p:nvPr/>
        </p:nvSpPr>
        <p:spPr>
          <a:xfrm>
            <a:off x="1412922" y="2115553"/>
            <a:ext cx="335152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Y = X+Z</a:t>
            </a: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괄호 안의 값에 따라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ko-KR" altLang="en-US" b="1" dirty="0" smtClean="0">
                <a:latin typeface="+mn-ea"/>
              </a:rPr>
              <a:t>결과가 다르다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출력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?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입력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핀이란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하이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b="1" dirty="0" err="1" smtClean="0">
                <a:solidFill>
                  <a:srgbClr val="C00000"/>
                </a:solidFill>
                <a:latin typeface="+mn-ea"/>
              </a:rPr>
              <a:t>로우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지연시간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(delay)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Digital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세계의 언어</a:t>
            </a:r>
            <a:endParaRPr lang="en-US" altLang="ko-KR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48678" y="6297930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hlinkClick r:id="rId5"/>
              </a:rPr>
              <a:t>Colen</a:t>
            </a:r>
            <a:r>
              <a:rPr lang="en-US" altLang="ko-KR" sz="1400" dirty="0" smtClean="0"/>
              <a:t> (CC BY-SA)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#2: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Blink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예제 확인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999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조금씩만 바꿔봐요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420888"/>
            <a:ext cx="4170484" cy="3709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8"/>
          <p:cNvSpPr/>
          <p:nvPr/>
        </p:nvSpPr>
        <p:spPr>
          <a:xfrm>
            <a:off x="1420860" y="2420888"/>
            <a:ext cx="335152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HIGH : </a:t>
            </a:r>
            <a:r>
              <a:rPr lang="ko-KR" altLang="en-US" b="1" dirty="0" smtClean="0">
                <a:latin typeface="+mn-ea"/>
              </a:rPr>
              <a:t>켜기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LOW : </a:t>
            </a:r>
            <a:r>
              <a:rPr lang="ko-KR" altLang="en-US" b="1" dirty="0" smtClean="0">
                <a:latin typeface="+mn-ea"/>
              </a:rPr>
              <a:t>끄기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delay() </a:t>
            </a:r>
            <a:r>
              <a:rPr lang="ko-KR" altLang="en-US" b="1" dirty="0" smtClean="0">
                <a:latin typeface="+mn-ea"/>
              </a:rPr>
              <a:t>안의</a:t>
            </a:r>
            <a:r>
              <a:rPr lang="en-US" altLang="ko-KR" b="1" dirty="0" smtClean="0">
                <a:latin typeface="+mn-ea"/>
              </a:rPr>
              <a:t/>
            </a:r>
            <a:br>
              <a:rPr lang="en-US" altLang="ko-KR" b="1" dirty="0" smtClean="0">
                <a:latin typeface="+mn-ea"/>
              </a:rPr>
            </a:br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은 </a:t>
            </a:r>
            <a:r>
              <a:rPr lang="en-US" altLang="ko-KR" b="1" dirty="0" smtClean="0">
                <a:latin typeface="+mn-ea"/>
              </a:rPr>
              <a:t>1000</a:t>
            </a:r>
            <a:r>
              <a:rPr lang="ko-KR" altLang="en-US" b="1" dirty="0" smtClean="0">
                <a:latin typeface="+mn-ea"/>
              </a:rPr>
              <a:t>의 </a:t>
            </a:r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초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/>
            </a:r>
            <a:br>
              <a:rPr lang="en-US" altLang="ko-KR" b="1" dirty="0" smtClean="0">
                <a:solidFill>
                  <a:srgbClr val="C00000"/>
                </a:solidFill>
                <a:latin typeface="+mn-ea"/>
              </a:rPr>
            </a:br>
            <a:endParaRPr lang="en-US" altLang="ko-KR" b="1" dirty="0" smtClean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시간 바꿔보기</a:t>
            </a:r>
            <a:endParaRPr lang="en-US" altLang="ko-KR" b="1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패턴 바꿔보기</a:t>
            </a:r>
            <a:endParaRPr lang="en-US" altLang="ko-KR" b="1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#2: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Blink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예제 응용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8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5" name="그룹 1"/>
          <p:cNvGrpSpPr/>
          <p:nvPr/>
        </p:nvGrpSpPr>
        <p:grpSpPr>
          <a:xfrm>
            <a:off x="1979712" y="2996952"/>
            <a:ext cx="5328592" cy="931762"/>
            <a:chOff x="3720990" y="3152001"/>
            <a:chExt cx="1710368" cy="931762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휴식</a:t>
              </a:r>
              <a:r>
                <a:rPr lang="en-US" altLang="ko-KR" sz="54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1</a:t>
              </a:r>
              <a:endParaRPr lang="en-US" altLang="ko-KR" sz="54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03290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2" y="2996952"/>
            <a:ext cx="5328592" cy="2231796"/>
            <a:chOff x="3720990" y="3152001"/>
            <a:chExt cx="1710368" cy="2231796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실습 </a:t>
              </a:r>
              <a:r>
                <a:rPr lang="en-US" altLang="ko-KR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#3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Sensor </a:t>
              </a:r>
              <a:r>
                <a:rPr lang="ko-KR" altLang="en-US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동작 실습</a:t>
              </a:r>
              <a:endParaRPr lang="en-US" altLang="ko-KR" b="1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LED Sensor (Digital/Output)</a:t>
              </a: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CDS Sensor (Analog/Input)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08873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브레드보드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50" y="2110152"/>
            <a:ext cx="5406870" cy="4055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479765" y="6165304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hlinkClick r:id="rId4"/>
              </a:rPr>
              <a:t>브레드보드 사용법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Sensor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동작 실습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20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아두이노란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?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탄생 배경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58126" y="2170599"/>
            <a:ext cx="34298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이탈리아어 </a:t>
            </a:r>
            <a:r>
              <a:rPr lang="en-US" altLang="ko-KR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Arduino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</a:p>
          <a:p>
            <a:pPr marL="342900" indent="-342900"/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좋은 친구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(Strong Friend)</a:t>
            </a:r>
          </a:p>
          <a:p>
            <a:pPr marL="342900" indent="-342900"/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/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예술과 기술의 융합을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가르치는 대학의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교수가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공학을 잘 모르는 학생들을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위해 </a:t>
            </a:r>
            <a:r>
              <a:rPr lang="ko-KR" altLang="en-US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아두이노를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만듦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86" y="1628800"/>
            <a:ext cx="3384130" cy="4797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941168"/>
            <a:ext cx="2286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7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Sensor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동작 실습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1138773"/>
            <a:chOff x="1259632" y="4462944"/>
            <a:chExt cx="6264696" cy="1138773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및 장치의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동작 확인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IoT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서비스 구현 시 활용할 </a:t>
              </a: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Arduino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/ Sensor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등 하드웨어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동작 확인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Arduino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코드 구성 및 펌웨어 업로드 실습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8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806383" y="5874254"/>
            <a:ext cx="1220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Arduino IDE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Rectangle 32"/>
          <p:cNvSpPr/>
          <p:nvPr/>
        </p:nvSpPr>
        <p:spPr>
          <a:xfrm>
            <a:off x="4108680" y="5874253"/>
            <a:ext cx="4146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WizArduino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M0 ETH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+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Easy Module Shield V1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92" y="3176755"/>
            <a:ext cx="3787377" cy="2462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96" y="2773035"/>
            <a:ext cx="2287885" cy="3022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8128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RGB LED On/Off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5743" y="2115553"/>
            <a:ext cx="3584289" cy="4366048"/>
          </a:xfrm>
          <a:prstGeom prst="rect">
            <a:avLst/>
          </a:prstGeom>
        </p:spPr>
      </p:pic>
      <p:pic>
        <p:nvPicPr>
          <p:cNvPr id="16" name="Picture 2" descr="http://gd3.alicdn.com/imgextra/i3/33841454/TB2IAiCaFXXXXXIXpXXXXXXXXXX_!!338414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4504" r="13123" b="13811"/>
          <a:stretch/>
        </p:blipFill>
        <p:spPr bwMode="auto">
          <a:xfrm>
            <a:off x="5384917" y="3898924"/>
            <a:ext cx="2923365" cy="212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20"/>
          <p:cNvSpPr/>
          <p:nvPr/>
        </p:nvSpPr>
        <p:spPr>
          <a:xfrm>
            <a:off x="6482266" y="4253024"/>
            <a:ext cx="501166" cy="454130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388728" y="3057921"/>
            <a:ext cx="196720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RGB LED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2"/>
              </a:solidFill>
              <a:latin typeface="+mn-ea"/>
            </a:endParaRPr>
          </a:p>
          <a:p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Emitting Diode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(Digital)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11405" y="2924944"/>
            <a:ext cx="946448" cy="9331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/>
              <a:t>R : D9</a:t>
            </a:r>
          </a:p>
          <a:p>
            <a:r>
              <a:rPr lang="en-US" altLang="ko-KR" smtClean="0"/>
              <a:t>G : D10</a:t>
            </a:r>
          </a:p>
          <a:p>
            <a:r>
              <a:rPr lang="en-US" altLang="ko-KR" smtClean="0"/>
              <a:t>B : D11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LED Sensor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8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조도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74150" y="2154075"/>
            <a:ext cx="2649116" cy="338821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조도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밝은 정도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2844" y="2636912"/>
            <a:ext cx="4305300" cy="338821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센서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감지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측정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하는 장비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8" y="3386136"/>
            <a:ext cx="3905250" cy="2600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5698607" y="5986461"/>
            <a:ext cx="2649116" cy="338821"/>
          </a:xfrm>
          <a:prstGeom prst="rect">
            <a:avLst/>
          </a:prstGeom>
          <a:noFill/>
        </p:spPr>
        <p:txBody>
          <a:bodyPr wrap="square" lIns="61224" tIns="30612" rIns="61224" bIns="30612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밝기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↑ 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저항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↓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37" name="Picture 2" descr="http://gd3.alicdn.com/imgextra/i3/33841454/TB2IAiCaFXXXXXIXpXXXXXXXXXX_!!338414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4504" r="13123" b="13811"/>
          <a:stretch/>
        </p:blipFill>
        <p:spPr bwMode="auto">
          <a:xfrm>
            <a:off x="5004048" y="3728473"/>
            <a:ext cx="2753302" cy="199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7129750" y="4268393"/>
            <a:ext cx="483583" cy="388299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685341" y="3550342"/>
            <a:ext cx="12522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CDS(A1)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2"/>
              </a:solidFill>
              <a:latin typeface="+mn-ea"/>
            </a:endParaRP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Sensor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(Analog)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0" name="Picture 2" descr="http://www.kocoafab.cc/data/15012104260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5" r="68733" b="20530"/>
          <a:stretch/>
        </p:blipFill>
        <p:spPr bwMode="auto">
          <a:xfrm rot="17652062">
            <a:off x="7572448" y="4600426"/>
            <a:ext cx="1163823" cy="8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CDS Sensor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544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조도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624" y="2088931"/>
            <a:ext cx="7658249" cy="465949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CDS Sensor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88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5" name="그룹 1"/>
          <p:cNvGrpSpPr/>
          <p:nvPr/>
        </p:nvGrpSpPr>
        <p:grpSpPr>
          <a:xfrm>
            <a:off x="1979712" y="2996952"/>
            <a:ext cx="5328592" cy="931762"/>
            <a:chOff x="3720990" y="3152001"/>
            <a:chExt cx="1710368" cy="931762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휴식</a:t>
              </a:r>
              <a:r>
                <a:rPr lang="en-US" altLang="ko-KR" sz="54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2</a:t>
              </a:r>
              <a:endParaRPr lang="en-US" altLang="ko-KR" sz="54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04240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2" y="2996952"/>
            <a:ext cx="5328592" cy="1816298"/>
            <a:chOff x="3720990" y="3152001"/>
            <a:chExt cx="1710368" cy="1816298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실습 </a:t>
              </a:r>
              <a:r>
                <a:rPr lang="en-US" altLang="ko-KR" sz="3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#4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응용 실습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AF9061"/>
                </a:solidFill>
                <a:latin typeface="맑은 고딕" panose="020B0503020000020004" pitchFamily="50" charset="-127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ko-KR" altLang="en-US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가로등 </a:t>
              </a:r>
              <a:r>
                <a:rPr lang="ko-KR" altLang="en-US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만들기</a:t>
              </a:r>
              <a:r>
                <a:rPr lang="en-US" altLang="ko-KR" b="1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조도센서</a:t>
              </a:r>
              <a:r>
                <a:rPr lang="en-US" altLang="ko-KR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AF9061"/>
                  </a:solidFill>
                  <a:latin typeface="맑은 고딕" panose="020B0503020000020004" pitchFamily="50" charset="-127"/>
                </a:rPr>
                <a:t>/LED)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0401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2" y="1662354"/>
            <a:ext cx="7092280" cy="4669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직사각형 10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가로등 만들기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23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조도센서</a:t>
              </a:r>
              <a:r>
                <a:rPr lang="en-US" altLang="ko-KR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/LED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응용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가로등 만들기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2922" y="2115553"/>
            <a:ext cx="3412604" cy="43838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51720" y="3404936"/>
            <a:ext cx="296053" cy="866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051720" y="3284984"/>
            <a:ext cx="296053" cy="866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507831" y="4157102"/>
            <a:ext cx="296053" cy="720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59804" y="4387760"/>
            <a:ext cx="296053" cy="866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13112" y="4631656"/>
            <a:ext cx="296053" cy="866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http://gd3.alicdn.com/imgextra/i3/33841454/TB2IAiCaFXXXXXIXpXXXXXXXXXX_!!338414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4504" r="13123" b="13811"/>
          <a:stretch/>
        </p:blipFill>
        <p:spPr bwMode="auto">
          <a:xfrm>
            <a:off x="5102857" y="2757615"/>
            <a:ext cx="3357575" cy="24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7818140" y="3423836"/>
            <a:ext cx="353101" cy="380334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20"/>
          <p:cNvSpPr/>
          <p:nvPr/>
        </p:nvSpPr>
        <p:spPr>
          <a:xfrm>
            <a:off x="6461203" y="3191801"/>
            <a:ext cx="401358" cy="414181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95600" y="5383549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조도 센서 입력값에따라</a:t>
            </a:r>
            <a:endParaRPr lang="en-US" altLang="ko-KR" smtClean="0"/>
          </a:p>
          <a:p>
            <a:r>
              <a:rPr lang="en-US" altLang="ko-KR" smtClean="0"/>
              <a:t>LED ON!</a:t>
            </a:r>
            <a:r>
              <a:rPr lang="ko-KR" altLang="en-US" smtClean="0"/>
              <a:t> </a:t>
            </a:r>
            <a:r>
              <a:rPr lang="en-US" altLang="ko-KR" smtClean="0"/>
              <a:t>OFF!</a:t>
            </a:r>
          </a:p>
        </p:txBody>
      </p:sp>
    </p:spTree>
    <p:extLst>
      <p:ext uri="{BB962C8B-B14F-4D97-AF65-F5344CB8AC3E}">
        <p14:creationId xmlns:p14="http://schemas.microsoft.com/office/powerpoint/2010/main" val="4273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www.worldretailcongress.com/sites/worldretailcongress.com/files/styles/icon-big/public/default_images/session.png?itok=oAbFYNtO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06" y="1237228"/>
            <a:ext cx="4207996" cy="42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907704" y="2564904"/>
            <a:ext cx="4752528" cy="1107996"/>
            <a:chOff x="3562624" y="3152001"/>
            <a:chExt cx="2090450" cy="1107996"/>
          </a:xfrm>
        </p:grpSpPr>
        <p:sp>
          <p:nvSpPr>
            <p:cNvPr id="7" name="TextBox 6"/>
            <p:cNvSpPr txBox="1"/>
            <p:nvPr/>
          </p:nvSpPr>
          <p:spPr>
            <a:xfrm>
              <a:off x="3720990" y="3152001"/>
              <a:ext cx="171036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Q</a:t>
              </a:r>
              <a:r>
                <a:rPr lang="en-US" altLang="ko-KR" sz="36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&amp;</a:t>
              </a:r>
              <a:r>
                <a:rPr lang="en-US" altLang="ko-KR" sz="66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A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62624" y="3629471"/>
              <a:ext cx="209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675367" y="4717593"/>
            <a:ext cx="40318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rPr>
              <a:t>감사합니다</a:t>
            </a:r>
            <a:endParaRPr lang="ko-KR" altLang="en-US" sz="6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5342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43" y="2488319"/>
            <a:ext cx="3084565" cy="15394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38" y="3859204"/>
            <a:ext cx="1833736" cy="2750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아두이노란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?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만들 수 있는 것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65" y="4580061"/>
            <a:ext cx="2801884" cy="1869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0" y="2229469"/>
            <a:ext cx="2990476" cy="2057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15" y="1803534"/>
            <a:ext cx="2634100" cy="1882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27" y="4194591"/>
            <a:ext cx="3361421" cy="2240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825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아두이노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둘러보기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스케치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스케치북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    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그리고     보드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32856"/>
            <a:ext cx="7488832" cy="4204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392" y="2026602"/>
            <a:ext cx="2286000" cy="1514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8375">
            <a:off x="1863163" y="5134407"/>
            <a:ext cx="2038186" cy="1359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94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아두이노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둘러보기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확인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!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업로드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!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관찰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!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19" y="2688321"/>
            <a:ext cx="2312617" cy="12333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89" y="1647963"/>
            <a:ext cx="3554122" cy="46876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30" y="4638811"/>
            <a:ext cx="1282393" cy="11692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43808" y="1971226"/>
            <a:ext cx="180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sz="20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그리고 포트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52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아두이노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둘러보기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5"/>
          <p:cNvGrpSpPr/>
          <p:nvPr/>
        </p:nvGrpSpPr>
        <p:grpSpPr>
          <a:xfrm>
            <a:off x="1259632" y="1556792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포트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???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올바른 길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76" y="2060848"/>
            <a:ext cx="5130980" cy="3949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/>
          <p:cNvSpPr txBox="1"/>
          <p:nvPr/>
        </p:nvSpPr>
        <p:spPr>
          <a:xfrm>
            <a:off x="6464825" y="6010226"/>
            <a:ext cx="2211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hlinkClick r:id="rId4"/>
              </a:rPr>
              <a:t>Wikimedia</a:t>
            </a:r>
            <a:r>
              <a:rPr lang="en-US" altLang="ko-KR" sz="1400" dirty="0" smtClean="0"/>
              <a:t> (CC BY)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6" y="2329511"/>
            <a:ext cx="2618113" cy="1963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6427">
            <a:off x="900664" y="4568328"/>
            <a:ext cx="2643214" cy="1763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9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5" name="그룹 1"/>
          <p:cNvGrpSpPr/>
          <p:nvPr/>
        </p:nvGrpSpPr>
        <p:grpSpPr>
          <a:xfrm>
            <a:off x="1979712" y="2996952"/>
            <a:ext cx="5328592" cy="931762"/>
            <a:chOff x="3720990" y="3152001"/>
            <a:chExt cx="1710368" cy="931762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맑은 고딕" panose="020B0503020000020004" pitchFamily="50" charset="-127"/>
                </a:rPr>
                <a:t>실습 구성 소개</a:t>
              </a:r>
              <a:endParaRPr lang="en-US" altLang="ko-KR" sz="3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구성 요소 및 하드웨어</a:t>
              </a:r>
              <a:endParaRPr lang="en-US" altLang="ko-KR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3181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실습 소개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구성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Stacking Arduino Shields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8" name="Picture 8" descr="http://www.emartee.com/Images/websites/emartee.com/4231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25741" r="6927" b="9945"/>
          <a:stretch/>
        </p:blipFill>
        <p:spPr bwMode="auto">
          <a:xfrm>
            <a:off x="5833929" y="1520609"/>
            <a:ext cx="2362690" cy="17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 3"/>
          <p:cNvSpPr/>
          <p:nvPr/>
        </p:nvSpPr>
        <p:spPr>
          <a:xfrm rot="7327940" flipV="1">
            <a:off x="4586474" y="2122534"/>
            <a:ext cx="1238031" cy="106401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3" name="Rectangle 8"/>
          <p:cNvSpPr/>
          <p:nvPr/>
        </p:nvSpPr>
        <p:spPr>
          <a:xfrm>
            <a:off x="6155627" y="3344247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YwRobot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Easy Module Shield V1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줄무늬가 있는 오른쪽 화살표 19"/>
          <p:cNvSpPr/>
          <p:nvPr/>
        </p:nvSpPr>
        <p:spPr>
          <a:xfrm rot="12942542">
            <a:off x="4673878" y="4028683"/>
            <a:ext cx="787029" cy="562683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8"/>
          <p:cNvSpPr/>
          <p:nvPr/>
        </p:nvSpPr>
        <p:spPr>
          <a:xfrm>
            <a:off x="6667501" y="4970283"/>
            <a:ext cx="15769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USB Micro-B Cable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Picture 2" descr="https://www.reichelt.de/bilder/web/xxl_ws/E910/ADUSBOTGABMB_0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7" t="52309" r="10984"/>
          <a:stretch/>
        </p:blipFill>
        <p:spPr bwMode="auto">
          <a:xfrm rot="3701545">
            <a:off x="5305779" y="4535529"/>
            <a:ext cx="1562410" cy="8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0" y="2985207"/>
            <a:ext cx="3664350" cy="277574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391422" y="2746372"/>
            <a:ext cx="2863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WIZnet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WizArduino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M0 ETH</a:t>
            </a: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M0 + Ethernet)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8384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  <p:bldP spid="35" grpId="0" animBg="1"/>
      <p:bldP spid="3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68555</TotalTime>
  <Words>813</Words>
  <Application>Microsoft Office PowerPoint</Application>
  <PresentationFormat>화면 슬라이드 쇼(4:3)</PresentationFormat>
  <Paragraphs>204</Paragraphs>
  <Slides>38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38</vt:i4>
      </vt:variant>
    </vt:vector>
  </HeadingPairs>
  <TitlesOfParts>
    <vt:vector size="51" baseType="lpstr">
      <vt:lpstr>Yoon 윤고딕 520_TT</vt:lpstr>
      <vt:lpstr>바탕</vt:lpstr>
      <vt:lpstr>Trebuchet MS</vt:lpstr>
      <vt:lpstr>Garamond</vt:lpstr>
      <vt:lpstr>Arial</vt:lpstr>
      <vt:lpstr>돋움</vt:lpstr>
      <vt:lpstr>맑은 고딕</vt:lpstr>
      <vt:lpstr>Office 테마</vt:lpstr>
      <vt:lpstr>1_Office 테마</vt:lpstr>
      <vt:lpstr>2_Office 테마</vt:lpstr>
      <vt:lpstr>3_Office 테마</vt:lpstr>
      <vt:lpstr>5_Office 테마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EricJung</dc:creator>
  <cp:lastModifiedBy>Matthew Matthew</cp:lastModifiedBy>
  <cp:revision>1719</cp:revision>
  <cp:lastPrinted>2015-09-17T01:38:43Z</cp:lastPrinted>
  <dcterms:created xsi:type="dcterms:W3CDTF">2013-09-05T09:43:46Z</dcterms:created>
  <dcterms:modified xsi:type="dcterms:W3CDTF">2017-06-01T23:05:31Z</dcterms:modified>
</cp:coreProperties>
</file>